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723" r:id="rId2"/>
  </p:sldMasterIdLst>
  <p:notesMasterIdLst>
    <p:notesMasterId r:id="rId17"/>
  </p:notesMasterIdLst>
  <p:sldIdLst>
    <p:sldId id="257" r:id="rId3"/>
    <p:sldId id="258" r:id="rId4"/>
    <p:sldId id="260" r:id="rId5"/>
    <p:sldId id="263" r:id="rId6"/>
    <p:sldId id="264" r:id="rId7"/>
    <p:sldId id="265" r:id="rId8"/>
    <p:sldId id="273" r:id="rId9"/>
    <p:sldId id="266" r:id="rId10"/>
    <p:sldId id="267" r:id="rId11"/>
    <p:sldId id="268" r:id="rId12"/>
    <p:sldId id="274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IOS MANTZOS" initials="GM" lastIdx="1" clrIdx="0">
    <p:extLst>
      <p:ext uri="{19B8F6BF-5375-455C-9EA6-DF929625EA0E}">
        <p15:presenceInfo xmlns:p15="http://schemas.microsoft.com/office/powerpoint/2012/main" userId="GEORGIOS MANTZ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327"/>
    <a:srgbClr val="05213D"/>
    <a:srgbClr val="00CC99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8D42E-5D3D-47E0-ABB5-902306982E26}" v="1" dt="2021-09-03T18:17:05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5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2822012@aueb.gr" userId="067232ae-1bcd-4800-b7e2-29c1dc7c23d4" providerId="ADAL" clId="{7BC8D42E-5D3D-47E0-ABB5-902306982E26}"/>
    <pc:docChg chg="modSld">
      <pc:chgData name="p2822012@aueb.gr" userId="067232ae-1bcd-4800-b7e2-29c1dc7c23d4" providerId="ADAL" clId="{7BC8D42E-5D3D-47E0-ABB5-902306982E26}" dt="2021-09-03T18:17:05.746" v="1"/>
      <pc:docMkLst>
        <pc:docMk/>
      </pc:docMkLst>
      <pc:sldChg chg="modSp mod">
        <pc:chgData name="p2822012@aueb.gr" userId="067232ae-1bcd-4800-b7e2-29c1dc7c23d4" providerId="ADAL" clId="{7BC8D42E-5D3D-47E0-ABB5-902306982E26}" dt="2021-09-03T18:16:59.716" v="0" actId="1076"/>
        <pc:sldMkLst>
          <pc:docMk/>
          <pc:sldMk cId="3346769870" sldId="263"/>
        </pc:sldMkLst>
        <pc:spChg chg="mod">
          <ac:chgData name="p2822012@aueb.gr" userId="067232ae-1bcd-4800-b7e2-29c1dc7c23d4" providerId="ADAL" clId="{7BC8D42E-5D3D-47E0-ABB5-902306982E26}" dt="2021-09-03T18:16:59.716" v="0" actId="1076"/>
          <ac:spMkLst>
            <pc:docMk/>
            <pc:sldMk cId="3346769870" sldId="263"/>
            <ac:spMk id="13" creationId="{28AA2BAF-0AA4-4850-94B2-0A6287255EDD}"/>
          </ac:spMkLst>
        </pc:spChg>
      </pc:sldChg>
      <pc:sldChg chg="addSp modSp modAnim">
        <pc:chgData name="p2822012@aueb.gr" userId="067232ae-1bcd-4800-b7e2-29c1dc7c23d4" providerId="ADAL" clId="{7BC8D42E-5D3D-47E0-ABB5-902306982E26}" dt="2021-09-03T18:17:05.746" v="1"/>
        <pc:sldMkLst>
          <pc:docMk/>
          <pc:sldMk cId="892690248" sldId="264"/>
        </pc:sldMkLst>
        <pc:spChg chg="add mod">
          <ac:chgData name="p2822012@aueb.gr" userId="067232ae-1bcd-4800-b7e2-29c1dc7c23d4" providerId="ADAL" clId="{7BC8D42E-5D3D-47E0-ABB5-902306982E26}" dt="2021-09-03T18:17:05.746" v="1"/>
          <ac:spMkLst>
            <pc:docMk/>
            <pc:sldMk cId="892690248" sldId="264"/>
            <ac:spMk id="5" creationId="{D9CC11DC-88C0-40BA-9C57-7BFADE833A78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4T18:57:29.063" idx="1">
    <p:pos x="768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2A148-6344-4DA7-A437-37AEDA826F30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DDDFD-9EAD-4D78-B522-CC5FF428D0B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7823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DDDFD-9EAD-4D78-B522-CC5FF428D0B5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552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DDDFD-9EAD-4D78-B522-CC5FF428D0B5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5797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6734-F739-48A1-A293-10EA726F9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13C10-00F5-4A4B-B3F7-E898933D1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4293D-573E-4334-A340-4B4E7FC9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8A147-AB6D-43EE-9884-F7E33251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F7EF4-8D79-4DF0-96B3-78C6CE59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5890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C00A-91E9-4D6C-A0BA-00B4AC36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2CAD8-CCF3-4612-A738-8FDF13895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0E4C5-F1EA-46EF-933D-809E7CA9F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1DC56-606C-41BC-8455-1C27819E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B41A1-6A14-4C79-AF97-5DD0D8FB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5553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81EFF4-F4E0-47AA-B41E-B5EE0FC7E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033F7-7A30-4324-8760-F380E85AF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3BEE0-ECEB-49B6-8C77-78EA283A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3BE4-9B98-4395-8DF2-18207693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8C153-877C-4A9D-87E2-828C4B46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76359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79453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26002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0894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158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6216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1352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6707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0810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1C60-A93B-42C3-94DD-06AB581A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602F-1D0F-42D2-A4B2-A502B33D1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45F3C-C1CB-437D-A6F7-E18E80B76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B5B09-719B-49D4-80D6-41D06B09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701D1-D252-4A3B-B1F7-7E0D4168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01031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7233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8304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40379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94705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9722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24919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68776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174802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62115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BB58-DC32-4D62-9BD2-25071BDA3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47AF4-6265-4BA3-8064-A5674CE09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EAAF9-F7FD-41E9-9529-448D709F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32C0E-1764-4503-887D-D500AB09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70D0B-C478-44F9-A32F-32015199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12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4117-5E63-4D11-972F-20862BF3D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F6419-1B7C-4DA1-8B67-DD6BF05DE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C0A7D-56D1-4407-8CF3-0F39F4955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420B9-68A7-42ED-B5D7-CBCD814F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8548C-E3C0-4F07-BD53-964E5296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C417B-0340-4449-9559-C896A11C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922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4EF0-964C-445F-B5A7-F91113A0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98CD3-8F6B-4873-AFB8-B90FCFA20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359F7-32D5-4F24-8DB8-D82DB7D0E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BFC4B-0C90-4C20-A47A-DBAE4C789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D230F-A2A1-4546-8502-EE4EA5229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5BE551-CF63-4F7D-884C-887328F0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CBB2E8-46A7-416E-A4EA-C0848DB5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E4980-22AF-4C69-AF3B-B2E11353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2563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5CFB-6302-42EA-9EFC-AD9DB682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41FF4-8D07-419A-BC41-1470701D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23155-781C-4AC3-A5AC-B1F2D883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6B9EA-9169-403F-9B0E-2DC232CE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028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70CA1-2461-4E7D-B82C-C54A9AF8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B5800-A93F-4810-A602-404AE902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499E7-C1E4-4D00-972D-20869BCF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6535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2437-375D-4740-ABC9-B18E8DA4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27140-820E-44A6-B4B9-86B9942D9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5D42F-849D-4043-8C61-D0DC9E521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C30C3-5C30-4593-8BF1-A01DC4E06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0CCF6-6EC5-48CB-B833-A7B46DBA0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F951B-1600-42B2-A0C9-2F5C0110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858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80AE-37F0-46D5-BFA4-741904E7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93BBD-EDD3-4039-9390-4E3B50EBB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E81F3-3D58-4009-9F44-F2BBE540A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D963A-6984-4065-B7FA-102CB3DB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3316E-E23D-4EC0-8E7F-34AE1994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F63AE-A1F6-41BC-BDDD-DE2CBF05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785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2A346-0222-4D7A-B84C-5D0633A3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2FF09-C445-4FFB-8156-A26B3FD22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C3D29-D3E7-46FB-BCEE-2E5818D1A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F83C4-7B05-4D13-8127-DBF4BCF44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A81D1-B420-4CB7-AC57-FF2984623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1902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BF02785-F3AD-48CD-9EE4-20EB20A21993}" type="datetimeFigureOut">
              <a:rPr lang="el-GR" smtClean="0"/>
              <a:t>5/9/2021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C9D83E7-E84C-48C7-B87A-467519EF452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8825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8.wdp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2D163A-3129-46F3-AF06-60666A421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337" y="-18090"/>
            <a:ext cx="12224160" cy="68760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8867E3-67C2-4241-834E-5EB94FFAF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133264"/>
            <a:ext cx="2349500" cy="749471"/>
          </a:xfrm>
          <a:prstGeom prst="rect">
            <a:avLst/>
          </a:prstGeom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BA4A6A7-3410-4675-AC1C-669B628D0298}"/>
              </a:ext>
            </a:extLst>
          </p:cNvPr>
          <p:cNvSpPr/>
          <p:nvPr/>
        </p:nvSpPr>
        <p:spPr>
          <a:xfrm>
            <a:off x="45396" y="3703316"/>
            <a:ext cx="12169302" cy="3122578"/>
          </a:xfrm>
          <a:custGeom>
            <a:avLst/>
            <a:gdLst>
              <a:gd name="connsiteX0" fmla="*/ 0 w 10764416"/>
              <a:gd name="connsiteY0" fmla="*/ 0 h 7442199"/>
              <a:gd name="connsiteX1" fmla="*/ 207954 w 10764416"/>
              <a:gd name="connsiteY1" fmla="*/ 0 h 7442199"/>
              <a:gd name="connsiteX2" fmla="*/ 10764416 w 10764416"/>
              <a:gd name="connsiteY2" fmla="*/ 3721100 h 7442199"/>
              <a:gd name="connsiteX3" fmla="*/ 207954 w 10764416"/>
              <a:gd name="connsiteY3" fmla="*/ 7442199 h 7442199"/>
              <a:gd name="connsiteX4" fmla="*/ 0 w 10764416"/>
              <a:gd name="connsiteY4" fmla="*/ 7442199 h 7442199"/>
              <a:gd name="connsiteX5" fmla="*/ 0 w 10764416"/>
              <a:gd name="connsiteY5" fmla="*/ 0 h 7442199"/>
              <a:gd name="connsiteX0" fmla="*/ 13433898 w 13433898"/>
              <a:gd name="connsiteY0" fmla="*/ 6692629 h 7442199"/>
              <a:gd name="connsiteX1" fmla="*/ 207954 w 13433898"/>
              <a:gd name="connsiteY1" fmla="*/ 0 h 7442199"/>
              <a:gd name="connsiteX2" fmla="*/ 10764416 w 13433898"/>
              <a:gd name="connsiteY2" fmla="*/ 3721100 h 7442199"/>
              <a:gd name="connsiteX3" fmla="*/ 207954 w 13433898"/>
              <a:gd name="connsiteY3" fmla="*/ 7442199 h 7442199"/>
              <a:gd name="connsiteX4" fmla="*/ 0 w 13433898"/>
              <a:gd name="connsiteY4" fmla="*/ 7442199 h 7442199"/>
              <a:gd name="connsiteX5" fmla="*/ 13433898 w 13433898"/>
              <a:gd name="connsiteY5" fmla="*/ 6692629 h 7442199"/>
              <a:gd name="connsiteX0" fmla="*/ 13433898 w 13433898"/>
              <a:gd name="connsiteY0" fmla="*/ 3122578 h 3872148"/>
              <a:gd name="connsiteX1" fmla="*/ 13369478 w 13433898"/>
              <a:gd name="connsiteY1" fmla="*/ 0 h 3872148"/>
              <a:gd name="connsiteX2" fmla="*/ 10764416 w 13433898"/>
              <a:gd name="connsiteY2" fmla="*/ 151049 h 3872148"/>
              <a:gd name="connsiteX3" fmla="*/ 207954 w 13433898"/>
              <a:gd name="connsiteY3" fmla="*/ 3872148 h 3872148"/>
              <a:gd name="connsiteX4" fmla="*/ 0 w 13433898"/>
              <a:gd name="connsiteY4" fmla="*/ 3872148 h 3872148"/>
              <a:gd name="connsiteX5" fmla="*/ 13433898 w 13433898"/>
              <a:gd name="connsiteY5" fmla="*/ 3122578 h 3872148"/>
              <a:gd name="connsiteX0" fmla="*/ 13433898 w 13433898"/>
              <a:gd name="connsiteY0" fmla="*/ 3122578 h 3872148"/>
              <a:gd name="connsiteX1" fmla="*/ 13369478 w 13433898"/>
              <a:gd name="connsiteY1" fmla="*/ 0 h 3872148"/>
              <a:gd name="connsiteX2" fmla="*/ 10764416 w 13433898"/>
              <a:gd name="connsiteY2" fmla="*/ 151049 h 3872148"/>
              <a:gd name="connsiteX3" fmla="*/ 616516 w 13433898"/>
              <a:gd name="connsiteY3" fmla="*/ 3444131 h 3872148"/>
              <a:gd name="connsiteX4" fmla="*/ 0 w 13433898"/>
              <a:gd name="connsiteY4" fmla="*/ 3872148 h 3872148"/>
              <a:gd name="connsiteX5" fmla="*/ 13433898 w 13433898"/>
              <a:gd name="connsiteY5" fmla="*/ 3122578 h 3872148"/>
              <a:gd name="connsiteX0" fmla="*/ 13433898 w 13433898"/>
              <a:gd name="connsiteY0" fmla="*/ 3122578 h 3872148"/>
              <a:gd name="connsiteX1" fmla="*/ 13369478 w 13433898"/>
              <a:gd name="connsiteY1" fmla="*/ 0 h 3872148"/>
              <a:gd name="connsiteX2" fmla="*/ 10764416 w 13433898"/>
              <a:gd name="connsiteY2" fmla="*/ 151049 h 3872148"/>
              <a:gd name="connsiteX3" fmla="*/ 1842201 w 13433898"/>
              <a:gd name="connsiteY3" fmla="*/ 2802106 h 3872148"/>
              <a:gd name="connsiteX4" fmla="*/ 0 w 13433898"/>
              <a:gd name="connsiteY4" fmla="*/ 3872148 h 3872148"/>
              <a:gd name="connsiteX5" fmla="*/ 13433898 w 13433898"/>
              <a:gd name="connsiteY5" fmla="*/ 3122578 h 3872148"/>
              <a:gd name="connsiteX0" fmla="*/ 12169302 w 12169302"/>
              <a:gd name="connsiteY0" fmla="*/ 3122578 h 3122578"/>
              <a:gd name="connsiteX1" fmla="*/ 12104882 w 12169302"/>
              <a:gd name="connsiteY1" fmla="*/ 0 h 3122578"/>
              <a:gd name="connsiteX2" fmla="*/ 9499820 w 12169302"/>
              <a:gd name="connsiteY2" fmla="*/ 151049 h 3122578"/>
              <a:gd name="connsiteX3" fmla="*/ 577605 w 12169302"/>
              <a:gd name="connsiteY3" fmla="*/ 2802106 h 3122578"/>
              <a:gd name="connsiteX4" fmla="*/ 0 w 12169302"/>
              <a:gd name="connsiteY4" fmla="*/ 3113391 h 3122578"/>
              <a:gd name="connsiteX5" fmla="*/ 12169302 w 12169302"/>
              <a:gd name="connsiteY5" fmla="*/ 3122578 h 3122578"/>
              <a:gd name="connsiteX0" fmla="*/ 12169302 w 12169302"/>
              <a:gd name="connsiteY0" fmla="*/ 3122578 h 3122578"/>
              <a:gd name="connsiteX1" fmla="*/ 12104882 w 12169302"/>
              <a:gd name="connsiteY1" fmla="*/ 0 h 3122578"/>
              <a:gd name="connsiteX2" fmla="*/ 9490092 w 12169302"/>
              <a:gd name="connsiteY2" fmla="*/ 121866 h 3122578"/>
              <a:gd name="connsiteX3" fmla="*/ 577605 w 12169302"/>
              <a:gd name="connsiteY3" fmla="*/ 2802106 h 3122578"/>
              <a:gd name="connsiteX4" fmla="*/ 0 w 12169302"/>
              <a:gd name="connsiteY4" fmla="*/ 3113391 h 3122578"/>
              <a:gd name="connsiteX5" fmla="*/ 12169302 w 12169302"/>
              <a:gd name="connsiteY5" fmla="*/ 3122578 h 3122578"/>
              <a:gd name="connsiteX0" fmla="*/ 12169302 w 12169302"/>
              <a:gd name="connsiteY0" fmla="*/ 3122578 h 3122578"/>
              <a:gd name="connsiteX1" fmla="*/ 12104882 w 12169302"/>
              <a:gd name="connsiteY1" fmla="*/ 0 h 3122578"/>
              <a:gd name="connsiteX2" fmla="*/ 9490092 w 12169302"/>
              <a:gd name="connsiteY2" fmla="*/ 121866 h 3122578"/>
              <a:gd name="connsiteX3" fmla="*/ 577605 w 12169302"/>
              <a:gd name="connsiteY3" fmla="*/ 2802106 h 3122578"/>
              <a:gd name="connsiteX4" fmla="*/ 0 w 12169302"/>
              <a:gd name="connsiteY4" fmla="*/ 3113391 h 3122578"/>
              <a:gd name="connsiteX5" fmla="*/ 12169302 w 12169302"/>
              <a:gd name="connsiteY5" fmla="*/ 3122578 h 312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9302" h="3122578">
                <a:moveTo>
                  <a:pt x="12169302" y="3122578"/>
                </a:moveTo>
                <a:lnTo>
                  <a:pt x="12104882" y="0"/>
                </a:lnTo>
                <a:lnTo>
                  <a:pt x="9490092" y="121866"/>
                </a:lnTo>
                <a:lnTo>
                  <a:pt x="577605" y="2802106"/>
                </a:lnTo>
                <a:lnTo>
                  <a:pt x="0" y="3113391"/>
                </a:lnTo>
                <a:lnTo>
                  <a:pt x="12169302" y="3122578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">
                <a:schemeClr val="accent3">
                  <a:lumMod val="45000"/>
                  <a:lumOff val="55000"/>
                </a:schemeClr>
              </a:gs>
              <a:gs pos="6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627572-1D3C-4A5E-87C3-1656084ADDD6}"/>
              </a:ext>
            </a:extLst>
          </p:cNvPr>
          <p:cNvSpPr/>
          <p:nvPr/>
        </p:nvSpPr>
        <p:spPr>
          <a:xfrm>
            <a:off x="19647" y="-18091"/>
            <a:ext cx="12191999" cy="6988057"/>
          </a:xfrm>
          <a:custGeom>
            <a:avLst/>
            <a:gdLst>
              <a:gd name="connsiteX0" fmla="*/ 0 w 12192000"/>
              <a:gd name="connsiteY0" fmla="*/ 597846 h 6858000"/>
              <a:gd name="connsiteX1" fmla="*/ 8792197 w 12192000"/>
              <a:gd name="connsiteY1" fmla="*/ 3856434 h 6858000"/>
              <a:gd name="connsiteX2" fmla="*/ 693486 w 12192000"/>
              <a:gd name="connsiteY2" fmla="*/ 6858000 h 6858000"/>
              <a:gd name="connsiteX3" fmla="*/ 0 w 12192000"/>
              <a:gd name="connsiteY3" fmla="*/ 6858000 h 6858000"/>
              <a:gd name="connsiteX4" fmla="*/ 7644432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1685432 h 6858000"/>
              <a:gd name="connsiteX0" fmla="*/ 0 w 12192000"/>
              <a:gd name="connsiteY0" fmla="*/ 597846 h 6858000"/>
              <a:gd name="connsiteX1" fmla="*/ 8792197 w 12192000"/>
              <a:gd name="connsiteY1" fmla="*/ 3856434 h 6858000"/>
              <a:gd name="connsiteX2" fmla="*/ 693486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97846 h 6858000"/>
              <a:gd name="connsiteX5" fmla="*/ 7644432 w 12192000"/>
              <a:gd name="connsiteY5" fmla="*/ 9728 h 6858000"/>
              <a:gd name="connsiteX6" fmla="*/ 12192000 w 12192000"/>
              <a:gd name="connsiteY6" fmla="*/ 0 h 6858000"/>
              <a:gd name="connsiteX7" fmla="*/ 12192000 w 12192000"/>
              <a:gd name="connsiteY7" fmla="*/ 1685432 h 6858000"/>
              <a:gd name="connsiteX8" fmla="*/ 7644432 w 12192000"/>
              <a:gd name="connsiteY8" fmla="*/ 9728 h 6858000"/>
              <a:gd name="connsiteX0" fmla="*/ 12228041 w 12228041"/>
              <a:gd name="connsiteY0" fmla="*/ 6774909 h 6858000"/>
              <a:gd name="connsiteX1" fmla="*/ 8792197 w 12228041"/>
              <a:gd name="connsiteY1" fmla="*/ 3856434 h 6858000"/>
              <a:gd name="connsiteX2" fmla="*/ 693486 w 12228041"/>
              <a:gd name="connsiteY2" fmla="*/ 6858000 h 6858000"/>
              <a:gd name="connsiteX3" fmla="*/ 0 w 12228041"/>
              <a:gd name="connsiteY3" fmla="*/ 6858000 h 6858000"/>
              <a:gd name="connsiteX4" fmla="*/ 12228041 w 12228041"/>
              <a:gd name="connsiteY4" fmla="*/ 6774909 h 6858000"/>
              <a:gd name="connsiteX5" fmla="*/ 7644432 w 12228041"/>
              <a:gd name="connsiteY5" fmla="*/ 9728 h 6858000"/>
              <a:gd name="connsiteX6" fmla="*/ 12192000 w 12228041"/>
              <a:gd name="connsiteY6" fmla="*/ 0 h 6858000"/>
              <a:gd name="connsiteX7" fmla="*/ 12192000 w 12228041"/>
              <a:gd name="connsiteY7" fmla="*/ 1685432 h 6858000"/>
              <a:gd name="connsiteX8" fmla="*/ 7644432 w 12228041"/>
              <a:gd name="connsiteY8" fmla="*/ 9728 h 6858000"/>
              <a:gd name="connsiteX0" fmla="*/ 12228041 w 12228041"/>
              <a:gd name="connsiteY0" fmla="*/ 6774909 h 6858000"/>
              <a:gd name="connsiteX1" fmla="*/ 12214878 w 12228041"/>
              <a:gd name="connsiteY1" fmla="*/ 3768885 h 6858000"/>
              <a:gd name="connsiteX2" fmla="*/ 693486 w 12228041"/>
              <a:gd name="connsiteY2" fmla="*/ 6858000 h 6858000"/>
              <a:gd name="connsiteX3" fmla="*/ 0 w 12228041"/>
              <a:gd name="connsiteY3" fmla="*/ 6858000 h 6858000"/>
              <a:gd name="connsiteX4" fmla="*/ 12228041 w 12228041"/>
              <a:gd name="connsiteY4" fmla="*/ 6774909 h 6858000"/>
              <a:gd name="connsiteX5" fmla="*/ 7644432 w 12228041"/>
              <a:gd name="connsiteY5" fmla="*/ 9728 h 6858000"/>
              <a:gd name="connsiteX6" fmla="*/ 12192000 w 12228041"/>
              <a:gd name="connsiteY6" fmla="*/ 0 h 6858000"/>
              <a:gd name="connsiteX7" fmla="*/ 12192000 w 12228041"/>
              <a:gd name="connsiteY7" fmla="*/ 1685432 h 6858000"/>
              <a:gd name="connsiteX8" fmla="*/ 7644432 w 12228041"/>
              <a:gd name="connsiteY8" fmla="*/ 9728 h 6858000"/>
              <a:gd name="connsiteX0" fmla="*/ 12228041 w 12228041"/>
              <a:gd name="connsiteY0" fmla="*/ 6774909 h 6858000"/>
              <a:gd name="connsiteX1" fmla="*/ 12214878 w 12228041"/>
              <a:gd name="connsiteY1" fmla="*/ 3768885 h 6858000"/>
              <a:gd name="connsiteX2" fmla="*/ 693486 w 12228041"/>
              <a:gd name="connsiteY2" fmla="*/ 6858000 h 6858000"/>
              <a:gd name="connsiteX3" fmla="*/ 0 w 12228041"/>
              <a:gd name="connsiteY3" fmla="*/ 6858000 h 6858000"/>
              <a:gd name="connsiteX4" fmla="*/ 12228041 w 12228041"/>
              <a:gd name="connsiteY4" fmla="*/ 6774909 h 6858000"/>
              <a:gd name="connsiteX5" fmla="*/ 7644432 w 12228041"/>
              <a:gd name="connsiteY5" fmla="*/ 9728 h 6858000"/>
              <a:gd name="connsiteX6" fmla="*/ 12192000 w 12228041"/>
              <a:gd name="connsiteY6" fmla="*/ 0 h 6858000"/>
              <a:gd name="connsiteX7" fmla="*/ 12192000 w 12228041"/>
              <a:gd name="connsiteY7" fmla="*/ 1685432 h 6858000"/>
              <a:gd name="connsiteX8" fmla="*/ 7644432 w 12228041"/>
              <a:gd name="connsiteY8" fmla="*/ 9728 h 6858000"/>
              <a:gd name="connsiteX0" fmla="*/ 12228041 w 12228041"/>
              <a:gd name="connsiteY0" fmla="*/ 6774909 h 6858000"/>
              <a:gd name="connsiteX1" fmla="*/ 12214878 w 12228041"/>
              <a:gd name="connsiteY1" fmla="*/ 3768885 h 6858000"/>
              <a:gd name="connsiteX2" fmla="*/ 693486 w 12228041"/>
              <a:gd name="connsiteY2" fmla="*/ 6858000 h 6858000"/>
              <a:gd name="connsiteX3" fmla="*/ 0 w 12228041"/>
              <a:gd name="connsiteY3" fmla="*/ 6858000 h 6858000"/>
              <a:gd name="connsiteX4" fmla="*/ 12228041 w 12228041"/>
              <a:gd name="connsiteY4" fmla="*/ 6774909 h 6858000"/>
              <a:gd name="connsiteX5" fmla="*/ 7644432 w 12228041"/>
              <a:gd name="connsiteY5" fmla="*/ 9728 h 6858000"/>
              <a:gd name="connsiteX6" fmla="*/ 12192000 w 12228041"/>
              <a:gd name="connsiteY6" fmla="*/ 0 h 6858000"/>
              <a:gd name="connsiteX7" fmla="*/ 12192000 w 12228041"/>
              <a:gd name="connsiteY7" fmla="*/ 1685432 h 6858000"/>
              <a:gd name="connsiteX8" fmla="*/ 7644432 w 12228041"/>
              <a:gd name="connsiteY8" fmla="*/ 97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8041" h="6858000">
                <a:moveTo>
                  <a:pt x="12228041" y="6774909"/>
                </a:moveTo>
                <a:cubicBezTo>
                  <a:pt x="12223653" y="5772901"/>
                  <a:pt x="12219266" y="4770893"/>
                  <a:pt x="12214878" y="3768885"/>
                </a:cubicBezTo>
                <a:cubicBezTo>
                  <a:pt x="8101380" y="4370573"/>
                  <a:pt x="4533950" y="5828295"/>
                  <a:pt x="693486" y="6858000"/>
                </a:cubicBezTo>
                <a:lnTo>
                  <a:pt x="0" y="6858000"/>
                </a:lnTo>
                <a:lnTo>
                  <a:pt x="12228041" y="6774909"/>
                </a:lnTo>
                <a:close/>
                <a:moveTo>
                  <a:pt x="7644432" y="9728"/>
                </a:moveTo>
                <a:lnTo>
                  <a:pt x="12192000" y="0"/>
                </a:lnTo>
                <a:lnTo>
                  <a:pt x="12192000" y="1685432"/>
                </a:lnTo>
                <a:lnTo>
                  <a:pt x="7644432" y="97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432D957-6DE5-483B-878F-569089B3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133264"/>
            <a:ext cx="2369146" cy="6785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9089E8-523F-4944-9B4B-25883EDBA6CF}"/>
              </a:ext>
            </a:extLst>
          </p:cNvPr>
          <p:cNvSpPr txBox="1"/>
          <p:nvPr/>
        </p:nvSpPr>
        <p:spPr>
          <a:xfrm>
            <a:off x="7411046" y="4252053"/>
            <a:ext cx="4800600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Athens University of Economics and Business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MSc in Business Analytics (Part Time 2020)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Machine Learning and Content Analytics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orbel" panose="020B0503020204020204"/>
              </a:rPr>
              <a:t>Project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Mantzos Georgios (p2822012)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Dimitriou Ioannis (p2822006)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173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60E9B-34D3-4D64-AF13-90953E5E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3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10671142" cy="82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3.2 methodology / experimentation – clustering models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F8AC2-3D66-44C4-B6F1-A770C5336169}"/>
              </a:ext>
            </a:extLst>
          </p:cNvPr>
          <p:cNvSpPr txBox="1"/>
          <p:nvPr/>
        </p:nvSpPr>
        <p:spPr>
          <a:xfrm>
            <a:off x="600238" y="1605063"/>
            <a:ext cx="5495762" cy="3368486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87000"/>
                </a:srgbClr>
              </a:gs>
              <a:gs pos="100000">
                <a:srgbClr val="002060">
                  <a:tint val="44500"/>
                  <a:satMod val="160000"/>
                </a:srgbClr>
              </a:gs>
              <a:gs pos="96000">
                <a:srgbClr val="00206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Preparation</a:t>
            </a: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 embeddings for the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Abstract;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objective (each abstract belongs to a project)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 Call (each project belongs to an EU call).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Sentence embeddings for the argument.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Claim only.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Claim and Evidence. </a:t>
            </a:r>
            <a:endParaRPr lang="el-G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Glove Embeddings with dimension equal to 300 were used for embeddings creation of each model.</a:t>
            </a:r>
            <a:endParaRPr lang="el-GR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E9314-03CC-4308-9ACB-7A754B46B24C}"/>
              </a:ext>
            </a:extLst>
          </p:cNvPr>
          <p:cNvSpPr txBox="1"/>
          <p:nvPr/>
        </p:nvSpPr>
        <p:spPr>
          <a:xfrm>
            <a:off x="6450593" y="1605063"/>
            <a:ext cx="5141169" cy="4160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All possible combinations of those embeddings were tested for clustering.</a:t>
            </a:r>
          </a:p>
          <a:p>
            <a:pPr marR="0" lvl="1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– EU Call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– Project Objective</a:t>
            </a:r>
          </a:p>
          <a:p>
            <a:pPr marL="742950" lvl="1" indent="-285750" algn="just">
              <a:lnSpc>
                <a:spcPct val="107000"/>
              </a:lnSpc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– Project Objective – EU Call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Project Objective – Claim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Project Objective - Claim/Evidence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EU Call – Claim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EU Call - Claim/Evidence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Project Objective - EU Call – Claim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Project Objective - EU Call - Claim/Evidence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5498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60E9B-34D3-4D64-AF13-90953E5E7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3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10671142" cy="82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3.2 methodology / experimentation – clustering models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92A3D-B19A-4366-9A3B-561155D4A391}"/>
              </a:ext>
            </a:extLst>
          </p:cNvPr>
          <p:cNvSpPr txBox="1"/>
          <p:nvPr/>
        </p:nvSpPr>
        <p:spPr>
          <a:xfrm>
            <a:off x="5340219" y="1339333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Best Models</a:t>
            </a:r>
            <a:endParaRPr lang="el-G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BDEFA-F80A-45F2-AB4E-CCC483ECC093}"/>
              </a:ext>
            </a:extLst>
          </p:cNvPr>
          <p:cNvSpPr txBox="1"/>
          <p:nvPr/>
        </p:nvSpPr>
        <p:spPr>
          <a:xfrm>
            <a:off x="146179" y="1708665"/>
            <a:ext cx="2242458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EU Call</a:t>
            </a:r>
            <a:endParaRPr lang="el-G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0CE11-927E-4E35-9CEB-C9153FE4E4A2}"/>
              </a:ext>
            </a:extLst>
          </p:cNvPr>
          <p:cNvSpPr txBox="1"/>
          <p:nvPr/>
        </p:nvSpPr>
        <p:spPr>
          <a:xfrm>
            <a:off x="7287209" y="1714180"/>
            <a:ext cx="4758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- Project Objective - EU Call - Claim/Evidence</a:t>
            </a:r>
            <a:endParaRPr lang="el-GR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723873-5FE2-4D74-9E38-ED88D018B8B2}"/>
              </a:ext>
            </a:extLst>
          </p:cNvPr>
          <p:cNvCxnSpPr/>
          <p:nvPr/>
        </p:nvCxnSpPr>
        <p:spPr>
          <a:xfrm>
            <a:off x="5942025" y="2052734"/>
            <a:ext cx="0" cy="396551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57BFF-5EAC-4C11-A844-9C1E93603742}"/>
              </a:ext>
            </a:extLst>
          </p:cNvPr>
          <p:cNvPicPr/>
          <p:nvPr/>
        </p:nvPicPr>
        <p:blipFill rotWithShape="1">
          <a:blip r:embed="rId4"/>
          <a:srcRect l="5490" t="34931" r="59403" b="25771"/>
          <a:stretch/>
        </p:blipFill>
        <p:spPr bwMode="auto">
          <a:xfrm>
            <a:off x="235286" y="2171359"/>
            <a:ext cx="4008120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D99EB-3DC4-4469-BCEF-C489B4DD3443}"/>
              </a:ext>
            </a:extLst>
          </p:cNvPr>
          <p:cNvPicPr/>
          <p:nvPr/>
        </p:nvPicPr>
        <p:blipFill rotWithShape="1">
          <a:blip r:embed="rId5"/>
          <a:srcRect l="6356" t="37500" r="59837" b="25770"/>
          <a:stretch/>
        </p:blipFill>
        <p:spPr bwMode="auto">
          <a:xfrm>
            <a:off x="7287209" y="2307408"/>
            <a:ext cx="4663440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C46E78-63FD-4CF3-99D1-506D95433FB6}"/>
              </a:ext>
            </a:extLst>
          </p:cNvPr>
          <p:cNvPicPr/>
          <p:nvPr/>
        </p:nvPicPr>
        <p:blipFill rotWithShape="1">
          <a:blip r:embed="rId6"/>
          <a:srcRect l="5779" t="38527" r="59403" b="23716"/>
          <a:stretch/>
        </p:blipFill>
        <p:spPr bwMode="auto">
          <a:xfrm>
            <a:off x="6242480" y="5034053"/>
            <a:ext cx="2824529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F38EA8-EDC8-4128-9ECA-EBC13E998BEA}"/>
              </a:ext>
            </a:extLst>
          </p:cNvPr>
          <p:cNvPicPr/>
          <p:nvPr/>
        </p:nvPicPr>
        <p:blipFill rotWithShape="1">
          <a:blip r:embed="rId7"/>
          <a:srcRect l="5057" t="50343" r="60992" b="11644"/>
          <a:stretch/>
        </p:blipFill>
        <p:spPr bwMode="auto">
          <a:xfrm>
            <a:off x="9254063" y="5034053"/>
            <a:ext cx="2817485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C9608D-C03B-497B-824A-8C38C19D34D7}"/>
              </a:ext>
            </a:extLst>
          </p:cNvPr>
          <p:cNvPicPr/>
          <p:nvPr/>
        </p:nvPicPr>
        <p:blipFill rotWithShape="1">
          <a:blip r:embed="rId8"/>
          <a:srcRect l="6067" t="38526" r="60126" b="22433"/>
          <a:stretch/>
        </p:blipFill>
        <p:spPr bwMode="auto">
          <a:xfrm>
            <a:off x="2996819" y="5034053"/>
            <a:ext cx="2703856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645836-2B4D-4D45-8BE4-168C1A8898CE}"/>
              </a:ext>
            </a:extLst>
          </p:cNvPr>
          <p:cNvPicPr/>
          <p:nvPr/>
        </p:nvPicPr>
        <p:blipFill rotWithShape="1">
          <a:blip r:embed="rId9"/>
          <a:srcRect l="5923" t="51369" r="60992" b="9846"/>
          <a:stretch/>
        </p:blipFill>
        <p:spPr bwMode="auto">
          <a:xfrm>
            <a:off x="120452" y="5034053"/>
            <a:ext cx="2696586" cy="1590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58B805-F735-4339-80C4-122282396228}"/>
              </a:ext>
            </a:extLst>
          </p:cNvPr>
          <p:cNvSpPr txBox="1"/>
          <p:nvPr/>
        </p:nvSpPr>
        <p:spPr>
          <a:xfrm>
            <a:off x="2502990" y="3973912"/>
            <a:ext cx="6865638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9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600" dirty="0"/>
              <a:t>In both models, the best fit is for number of clusters </a:t>
            </a:r>
            <a:r>
              <a:rPr lang="en-US" sz="1600" b="1" dirty="0"/>
              <a:t>equal to 9</a:t>
            </a:r>
            <a:r>
              <a:rPr lang="en-US" sz="1600" dirty="0"/>
              <a:t>. Below there are the Silhouette plots and plots to see an image o the clusters.</a:t>
            </a:r>
            <a:endParaRPr lang="el-G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158921-8A72-4E46-A624-6D009493FC58}"/>
              </a:ext>
            </a:extLst>
          </p:cNvPr>
          <p:cNvSpPr txBox="1"/>
          <p:nvPr/>
        </p:nvSpPr>
        <p:spPr>
          <a:xfrm rot="973198">
            <a:off x="3227546" y="2559603"/>
            <a:ext cx="6060332" cy="96827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 research could have as objective the improvement in both the implementation of the clustering models and the creation of embeddings for them.   </a:t>
            </a:r>
            <a:endParaRPr lang="el-G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9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E3670-24B4-4084-8215-A5DA96C8D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" y="0"/>
            <a:ext cx="121904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Meet our team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724EA-B40E-4A00-8EFA-7483A8772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r="33789" b="35819"/>
          <a:stretch/>
        </p:blipFill>
        <p:spPr>
          <a:xfrm>
            <a:off x="515768" y="1614285"/>
            <a:ext cx="2152650" cy="21043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D3E6F-8078-4001-AC17-277A26CB7E57}"/>
              </a:ext>
            </a:extLst>
          </p:cNvPr>
          <p:cNvSpPr txBox="1"/>
          <p:nvPr/>
        </p:nvSpPr>
        <p:spPr>
          <a:xfrm>
            <a:off x="171835" y="3793787"/>
            <a:ext cx="48281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Ioannis Dimitriou</a:t>
            </a:r>
          </a:p>
          <a:p>
            <a:endParaRPr lang="en-US" dirty="0"/>
          </a:p>
          <a:p>
            <a:r>
              <a:rPr lang="en-US" dirty="0"/>
              <a:t>Data Engineering Consultant in Application Development, </a:t>
            </a:r>
          </a:p>
          <a:p>
            <a:r>
              <a:rPr lang="en-US" dirty="0"/>
              <a:t>Accenture Greece</a:t>
            </a:r>
          </a:p>
          <a:p>
            <a:endParaRPr lang="en-US" dirty="0"/>
          </a:p>
          <a:p>
            <a:r>
              <a:rPr lang="en-US" dirty="0"/>
              <a:t>BSc in Business Administration, </a:t>
            </a:r>
          </a:p>
          <a:p>
            <a:r>
              <a:rPr lang="en-US" dirty="0"/>
              <a:t>University of Macedonia</a:t>
            </a:r>
          </a:p>
          <a:p>
            <a:endParaRPr lang="en-US" dirty="0"/>
          </a:p>
          <a:p>
            <a:r>
              <a:rPr lang="en-US" dirty="0"/>
              <a:t>Military Administration, Hellenic Air-Force Non-Commissioned Officers School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BDD969-F8F7-4AA0-B483-F500013E2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057" y="1770434"/>
            <a:ext cx="2152650" cy="197713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0983C0-EC76-4AF6-AA83-1CAC2F8B07DF}"/>
              </a:ext>
            </a:extLst>
          </p:cNvPr>
          <p:cNvSpPr txBox="1"/>
          <p:nvPr/>
        </p:nvSpPr>
        <p:spPr>
          <a:xfrm>
            <a:off x="5581507" y="3793787"/>
            <a:ext cx="6172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/>
            <a:r>
              <a:rPr lang="en-US" b="1" i="0" u="none" strike="noStrike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George </a:t>
            </a:r>
            <a:r>
              <a:rPr lang="en-US" b="1" i="0" u="none" strike="noStrike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Mantzos</a:t>
            </a:r>
            <a:r>
              <a:rPr lang="en-US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en-US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Business Intelligence Analyst, </a:t>
            </a:r>
            <a:r>
              <a:rPr lang="en-US" b="0" i="0" dirty="0">
                <a:solidFill>
                  <a:srgbClr val="FFFFFF"/>
                </a:solidFill>
                <a:effectLst/>
              </a:rPr>
              <a:t>​</a:t>
            </a:r>
          </a:p>
          <a:p>
            <a:pPr algn="r" rtl="0" fontAlgn="base"/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Grant Thornton Greece</a:t>
            </a:r>
            <a:r>
              <a:rPr lang="en-US" b="0" i="0" dirty="0">
                <a:solidFill>
                  <a:srgbClr val="FFFFFF"/>
                </a:solidFill>
                <a:effectLst/>
              </a:rPr>
              <a:t>​</a:t>
            </a:r>
          </a:p>
          <a:p>
            <a:pPr algn="r" rtl="0" fontAlgn="base"/>
            <a:r>
              <a:rPr lang="en-US" b="0" i="0" dirty="0">
                <a:solidFill>
                  <a:srgbClr val="FFFFFF"/>
                </a:solidFill>
                <a:effectLst/>
              </a:rPr>
              <a:t>​</a:t>
            </a:r>
          </a:p>
          <a:p>
            <a:pPr algn="r" rtl="0" fontAlgn="base"/>
            <a:r>
              <a:rPr lang="en-US" b="0" i="0" dirty="0">
                <a:solidFill>
                  <a:srgbClr val="FFFFFF"/>
                </a:solidFill>
                <a:effectLst/>
              </a:rPr>
              <a:t>​</a:t>
            </a:r>
          </a:p>
          <a:p>
            <a:pPr algn="r" rtl="0" fontAlgn="base"/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MSc in Applied Mathematics,</a:t>
            </a:r>
            <a:r>
              <a:rPr lang="en-US" b="0" i="0" dirty="0">
                <a:solidFill>
                  <a:srgbClr val="FFFFFF"/>
                </a:solidFill>
                <a:effectLst/>
              </a:rPr>
              <a:t>​</a:t>
            </a:r>
          </a:p>
          <a:p>
            <a:pPr algn="r" rtl="0" fontAlgn="base"/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National Technical University of Athens</a:t>
            </a:r>
            <a:endParaRPr lang="en-US" b="0" i="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49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568C2B-5AD4-4CFA-98D8-E9B822F5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AEF5F1-8608-4554-B07D-6723CB641392}"/>
              </a:ext>
            </a:extLst>
          </p:cNvPr>
          <p:cNvSpPr txBox="1"/>
          <p:nvPr/>
        </p:nvSpPr>
        <p:spPr>
          <a:xfrm>
            <a:off x="3556518" y="1964524"/>
            <a:ext cx="5078963" cy="2862322"/>
          </a:xfrm>
          <a:prstGeom prst="rect">
            <a:avLst/>
          </a:prstGeom>
          <a:gradFill flip="none" rotWithShape="1">
            <a:gsLst>
              <a:gs pos="40000">
                <a:srgbClr val="00B0F0"/>
              </a:gs>
              <a:gs pos="10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rtlCol="0">
            <a:spAutoFit/>
            <a:scene3d>
              <a:camera prst="perspectiveRigh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Description of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Data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ysClr val="windowText" lastClr="000000"/>
                </a:solidFill>
              </a:rPr>
              <a:t>Overview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ysClr val="windowText" lastClr="000000"/>
                </a:solidFill>
              </a:rPr>
              <a:t>Extract – Transform – Load (ETLs)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ysClr val="windowText" lastClr="000000"/>
                </a:solidFill>
              </a:rPr>
              <a:t>Exploratory Data Analysis (EDA)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Methodology – Experimentation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ysClr val="windowText" lastClr="000000"/>
                </a:solidFill>
              </a:rPr>
              <a:t>Classification Models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ysClr val="windowText" lastClr="000000"/>
                </a:solidFill>
              </a:rPr>
              <a:t>Clustering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Meet our Team</a:t>
            </a:r>
          </a:p>
          <a:p>
            <a:endParaRPr lang="el-GR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2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3E6B60-135F-43FE-894A-6D242E98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9572ED-7FFD-493E-8F18-63FA2D2764F7}"/>
              </a:ext>
            </a:extLst>
          </p:cNvPr>
          <p:cNvSpPr txBox="1"/>
          <p:nvPr/>
        </p:nvSpPr>
        <p:spPr>
          <a:xfrm>
            <a:off x="8864082" y="5505061"/>
            <a:ext cx="366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</a:t>
            </a:r>
            <a:endParaRPr lang="el-GR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3B6B5-52F1-45FE-992E-8D50A2DDA8E4}"/>
              </a:ext>
            </a:extLst>
          </p:cNvPr>
          <p:cNvSpPr txBox="1"/>
          <p:nvPr/>
        </p:nvSpPr>
        <p:spPr>
          <a:xfrm>
            <a:off x="0" y="1412032"/>
            <a:ext cx="366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</a:rPr>
              <a:t>Questions</a:t>
            </a:r>
            <a:endParaRPr lang="el-GR" sz="3600" b="1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FDC2F-C23F-4868-89DF-6431198DD06C}"/>
              </a:ext>
            </a:extLst>
          </p:cNvPr>
          <p:cNvSpPr txBox="1"/>
          <p:nvPr/>
        </p:nvSpPr>
        <p:spPr>
          <a:xfrm>
            <a:off x="4932783" y="3794448"/>
            <a:ext cx="366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Questions</a:t>
            </a:r>
            <a:endParaRPr lang="el-GR" sz="36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3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AFED72-C0FF-4820-90CC-A027A892C1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81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177800" dist="50800" dir="54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1C624F-9994-40C8-923D-AE977C57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39" y="269438"/>
            <a:ext cx="9905998" cy="1905000"/>
          </a:xfrm>
        </p:spPr>
        <p:txBody>
          <a:bodyPr/>
          <a:lstStyle/>
          <a:p>
            <a:r>
              <a:rPr lang="en-US" dirty="0"/>
              <a:t>Contents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3CE8E-9E3C-4D43-ABF1-45D24ACD8924}"/>
              </a:ext>
            </a:extLst>
          </p:cNvPr>
          <p:cNvSpPr txBox="1"/>
          <p:nvPr/>
        </p:nvSpPr>
        <p:spPr>
          <a:xfrm>
            <a:off x="358039" y="2174438"/>
            <a:ext cx="87646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Description of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Data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chemeClr val="accent3"/>
                </a:solidFill>
              </a:rPr>
              <a:t>Overview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chemeClr val="accent3"/>
                </a:solidFill>
              </a:rPr>
              <a:t>Extract – Transform – Load (ETLs)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chemeClr val="accent3"/>
                </a:solidFill>
              </a:rPr>
              <a:t>Exploratory Data Analysis (EDA)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Methodology – Experimentation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chemeClr val="accent3"/>
                </a:solidFill>
              </a:rPr>
              <a:t>Classification Models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chemeClr val="accent3"/>
                </a:solidFill>
              </a:rPr>
              <a:t>Clustering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Meet our Team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 of the Project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C7219-24CA-4065-B985-1BAADAF7AC6C}"/>
              </a:ext>
            </a:extLst>
          </p:cNvPr>
          <p:cNvSpPr txBox="1"/>
          <p:nvPr/>
        </p:nvSpPr>
        <p:spPr>
          <a:xfrm>
            <a:off x="469610" y="2892491"/>
            <a:ext cx="5473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An end-to-end Natural Language Processing Project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Started with Argument, Structure and </a:t>
            </a:r>
            <a:r>
              <a:rPr lang="en-US" dirty="0" err="1"/>
              <a:t>Citance</a:t>
            </a:r>
            <a:r>
              <a:rPr lang="en-US" dirty="0"/>
              <a:t> Labeling training on documents abstracts.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Proceeded with in-practice documents labeling in Label Studio to produce data.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Our team completed  labeling in 96 Abstracts.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C895E-F8FC-4E80-AC2A-78187EF1A0E9}"/>
              </a:ext>
            </a:extLst>
          </p:cNvPr>
          <p:cNvSpPr txBox="1"/>
          <p:nvPr/>
        </p:nvSpPr>
        <p:spPr>
          <a:xfrm>
            <a:off x="6096000" y="2892490"/>
            <a:ext cx="5473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After the labeling task of all teams,  data was produced for Argument, Structure and </a:t>
            </a:r>
            <a:r>
              <a:rPr lang="en-US" dirty="0" err="1"/>
              <a:t>Citance</a:t>
            </a:r>
            <a:r>
              <a:rPr lang="en-US" dirty="0"/>
              <a:t> labels.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Argument Labeling Prediction Model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Baseline Intuitive Model.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Argument Model with the given labels.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Structure Labeling Prediction Model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Citance</a:t>
            </a:r>
            <a:r>
              <a:rPr lang="en-US" dirty="0"/>
              <a:t> Labeling Prediction Model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Abstract Clustering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6AC027-7215-4E70-B73C-7622AD77556D}"/>
              </a:ext>
            </a:extLst>
          </p:cNvPr>
          <p:cNvCxnSpPr/>
          <p:nvPr/>
        </p:nvCxnSpPr>
        <p:spPr>
          <a:xfrm>
            <a:off x="5943601" y="2314363"/>
            <a:ext cx="0" cy="3741575"/>
          </a:xfrm>
          <a:prstGeom prst="line">
            <a:avLst/>
          </a:prstGeom>
          <a:ln w="5715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2B0D67-FFA7-47E6-B094-5B64BE7E3D30}"/>
              </a:ext>
            </a:extLst>
          </p:cNvPr>
          <p:cNvSpPr txBox="1"/>
          <p:nvPr/>
        </p:nvSpPr>
        <p:spPr>
          <a:xfrm>
            <a:off x="600238" y="1945031"/>
            <a:ext cx="225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1</a:t>
            </a:r>
            <a:r>
              <a:rPr lang="en-US" b="1" baseline="30000" dirty="0">
                <a:solidFill>
                  <a:schemeClr val="accent3"/>
                </a:solidFill>
              </a:rPr>
              <a:t>st</a:t>
            </a:r>
            <a:r>
              <a:rPr lang="en-US" b="1" dirty="0">
                <a:solidFill>
                  <a:schemeClr val="accent3"/>
                </a:solidFill>
              </a:rPr>
              <a:t> Phase</a:t>
            </a:r>
            <a:endParaRPr lang="el-GR" b="1" dirty="0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D09F7-4D8D-42B0-852C-FA0D52833E7F}"/>
              </a:ext>
            </a:extLst>
          </p:cNvPr>
          <p:cNvSpPr txBox="1"/>
          <p:nvPr/>
        </p:nvSpPr>
        <p:spPr>
          <a:xfrm>
            <a:off x="6248400" y="1945031"/>
            <a:ext cx="225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 2</a:t>
            </a:r>
            <a:r>
              <a:rPr lang="en-US" b="1" baseline="30000" dirty="0">
                <a:solidFill>
                  <a:schemeClr val="accent3"/>
                </a:solidFill>
              </a:rPr>
              <a:t>nd</a:t>
            </a:r>
            <a:r>
              <a:rPr lang="en-US" b="1" dirty="0">
                <a:solidFill>
                  <a:schemeClr val="accent3"/>
                </a:solidFill>
              </a:rPr>
              <a:t> Phase</a:t>
            </a:r>
            <a:endParaRPr lang="el-GR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7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439FFE-E1C7-46B9-B0FB-008EC6563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3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Data -  Overview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C3B19-7E5E-48D7-9553-8C7A32B085D8}"/>
              </a:ext>
            </a:extLst>
          </p:cNvPr>
          <p:cNvSpPr txBox="1"/>
          <p:nvPr/>
        </p:nvSpPr>
        <p:spPr>
          <a:xfrm>
            <a:off x="4816118" y="2782669"/>
            <a:ext cx="1474237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</a:t>
            </a:r>
          </a:p>
          <a:p>
            <a:pPr algn="ctr"/>
            <a:r>
              <a:rPr lang="en-US" b="1" dirty="0"/>
              <a:t>Datasets</a:t>
            </a:r>
            <a:endParaRPr lang="el-G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3A38A-6549-4B7A-9612-A18492192549}"/>
              </a:ext>
            </a:extLst>
          </p:cNvPr>
          <p:cNvSpPr txBox="1"/>
          <p:nvPr/>
        </p:nvSpPr>
        <p:spPr>
          <a:xfrm>
            <a:off x="4662161" y="4253163"/>
            <a:ext cx="178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 </a:t>
            </a:r>
          </a:p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Arguments</a:t>
            </a:r>
            <a:endParaRPr lang="el-G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5E2A8-F410-4F64-BE7C-5C2B5FB91AB6}"/>
              </a:ext>
            </a:extLst>
          </p:cNvPr>
          <p:cNvSpPr txBox="1"/>
          <p:nvPr/>
        </p:nvSpPr>
        <p:spPr>
          <a:xfrm>
            <a:off x="600237" y="1624222"/>
            <a:ext cx="162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1 </a:t>
            </a:r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For Structure</a:t>
            </a:r>
            <a:endParaRPr lang="el-GR" b="1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7A6B6-3EDD-418C-9981-0823A154B998}"/>
              </a:ext>
            </a:extLst>
          </p:cNvPr>
          <p:cNvSpPr txBox="1"/>
          <p:nvPr/>
        </p:nvSpPr>
        <p:spPr>
          <a:xfrm>
            <a:off x="10033549" y="1624221"/>
            <a:ext cx="155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CC99"/>
                </a:solidFill>
              </a:rPr>
              <a:t>1 </a:t>
            </a:r>
          </a:p>
          <a:p>
            <a:pPr algn="ctr"/>
            <a:r>
              <a:rPr lang="en-US" b="1" dirty="0">
                <a:solidFill>
                  <a:srgbClr val="00CC99"/>
                </a:solidFill>
              </a:rPr>
              <a:t>For </a:t>
            </a:r>
            <a:r>
              <a:rPr lang="en-US" b="1" dirty="0" err="1">
                <a:solidFill>
                  <a:srgbClr val="00CC99"/>
                </a:solidFill>
              </a:rPr>
              <a:t>Citances</a:t>
            </a:r>
            <a:endParaRPr lang="el-GR" b="1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7A58D-9CC0-4F4D-B6F0-08CBE0F63399}"/>
              </a:ext>
            </a:extLst>
          </p:cNvPr>
          <p:cNvSpPr txBox="1"/>
          <p:nvPr/>
        </p:nvSpPr>
        <p:spPr>
          <a:xfrm>
            <a:off x="2567440" y="5123492"/>
            <a:ext cx="3254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1669 Abstracts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1017 Abstracts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2686 Abstracts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Total 32004 Sentences</a:t>
            </a:r>
            <a:endParaRPr lang="el-GR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5F0332-E0B9-401B-A316-859969CA00A8}"/>
              </a:ext>
            </a:extLst>
          </p:cNvPr>
          <p:cNvCxnSpPr/>
          <p:nvPr/>
        </p:nvCxnSpPr>
        <p:spPr>
          <a:xfrm>
            <a:off x="5553236" y="5123491"/>
            <a:ext cx="0" cy="1200329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FF1E77-47AF-4AFC-ABBC-B82375857D37}"/>
              </a:ext>
            </a:extLst>
          </p:cNvPr>
          <p:cNvSpPr txBox="1"/>
          <p:nvPr/>
        </p:nvSpPr>
        <p:spPr>
          <a:xfrm>
            <a:off x="5965371" y="5123491"/>
            <a:ext cx="2142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3 Labels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Claim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Evidence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Neither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A2BAF-0AA4-4850-94B2-0A6287255EDD}"/>
              </a:ext>
            </a:extLst>
          </p:cNvPr>
          <p:cNvSpPr txBox="1"/>
          <p:nvPr/>
        </p:nvSpPr>
        <p:spPr>
          <a:xfrm>
            <a:off x="236330" y="2344002"/>
            <a:ext cx="2356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1014 Abstracts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10548 Sentences</a:t>
            </a:r>
            <a:endParaRPr lang="el-GR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BB22E2-59CD-4452-9C2A-F79A7A15BC55}"/>
              </a:ext>
            </a:extLst>
          </p:cNvPr>
          <p:cNvCxnSpPr>
            <a:cxnSpLocks/>
          </p:cNvCxnSpPr>
          <p:nvPr/>
        </p:nvCxnSpPr>
        <p:spPr>
          <a:xfrm flipH="1" flipV="1">
            <a:off x="236328" y="3105834"/>
            <a:ext cx="2356015" cy="2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742E30-AFDE-43C6-96FA-77C0F1EE2CE8}"/>
              </a:ext>
            </a:extLst>
          </p:cNvPr>
          <p:cNvSpPr txBox="1"/>
          <p:nvPr/>
        </p:nvSpPr>
        <p:spPr>
          <a:xfrm>
            <a:off x="298596" y="3130619"/>
            <a:ext cx="1955506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5 Labels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I. Result        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II. Background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III. Method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IV. Conclusion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V. Objective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 Neither 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382C20-99B0-4DAB-877C-CE89B39E6AF1}"/>
              </a:ext>
            </a:extLst>
          </p:cNvPr>
          <p:cNvSpPr txBox="1"/>
          <p:nvPr/>
        </p:nvSpPr>
        <p:spPr>
          <a:xfrm>
            <a:off x="9235750" y="2344002"/>
            <a:ext cx="2356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1014 Abstracts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10548 Sentences</a:t>
            </a:r>
            <a:endParaRPr lang="el-GR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B277E9-08C2-4F23-9F6A-2767242B479D}"/>
              </a:ext>
            </a:extLst>
          </p:cNvPr>
          <p:cNvCxnSpPr>
            <a:cxnSpLocks/>
          </p:cNvCxnSpPr>
          <p:nvPr/>
        </p:nvCxnSpPr>
        <p:spPr>
          <a:xfrm flipH="1" flipV="1">
            <a:off x="9235750" y="3135470"/>
            <a:ext cx="2356015" cy="2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28B0C0-3217-40F8-978D-B4BAB16CCE87}"/>
              </a:ext>
            </a:extLst>
          </p:cNvPr>
          <p:cNvSpPr txBox="1"/>
          <p:nvPr/>
        </p:nvSpPr>
        <p:spPr>
          <a:xfrm>
            <a:off x="9636257" y="3130483"/>
            <a:ext cx="1955506" cy="183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u="sng" dirty="0"/>
              <a:t>4 Labels</a:t>
            </a: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I. Neutral        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II. Irrelevant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III. Positive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IV. Negative</a:t>
            </a: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 Neither 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6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10" grpId="0"/>
      <p:bldP spid="13" grpId="0"/>
      <p:bldP spid="18" grpId="0"/>
      <p:bldP spid="2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2B5E50-BF3B-4BC4-A506-6E60A547B9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2.2 Data – Extract / transform / load (ETLs)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57839-277B-40E8-97E8-F2D6FB0B2A51}"/>
              </a:ext>
            </a:extLst>
          </p:cNvPr>
          <p:cNvSpPr txBox="1"/>
          <p:nvPr/>
        </p:nvSpPr>
        <p:spPr>
          <a:xfrm>
            <a:off x="-383903" y="1379917"/>
            <a:ext cx="346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Assign 3 new variables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9E105-0EF3-4F5E-80C6-8B0D7488139B}"/>
              </a:ext>
            </a:extLst>
          </p:cNvPr>
          <p:cNvSpPr txBox="1"/>
          <p:nvPr/>
        </p:nvSpPr>
        <p:spPr>
          <a:xfrm>
            <a:off x="41431" y="1968759"/>
            <a:ext cx="32862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1. </a:t>
            </a:r>
            <a:r>
              <a:rPr lang="en-US" sz="1400" b="1" dirty="0" err="1"/>
              <a:t>Sentences_Per_Doc</a:t>
            </a:r>
            <a:r>
              <a:rPr lang="en-US" sz="1400" dirty="0"/>
              <a:t>: Showing the  number of sentences in each Document.</a:t>
            </a:r>
          </a:p>
          <a:p>
            <a:pPr marL="342900" lvl="0" indent="-342900">
              <a:buAutoNum type="arabicPeriod"/>
            </a:pPr>
            <a:endParaRPr lang="el-GR" sz="1400" dirty="0"/>
          </a:p>
          <a:p>
            <a:pPr lvl="0"/>
            <a:r>
              <a:rPr lang="en-US" sz="1400" b="1" dirty="0"/>
              <a:t>2.  </a:t>
            </a:r>
            <a:r>
              <a:rPr lang="en-US" sz="1400" b="1" dirty="0" err="1"/>
              <a:t>Sentences_Id</a:t>
            </a:r>
            <a:r>
              <a:rPr lang="en-US" sz="1400" dirty="0"/>
              <a:t>: The real index of each Sentence.</a:t>
            </a:r>
          </a:p>
          <a:p>
            <a:pPr lvl="0"/>
            <a:endParaRPr lang="el-GR" sz="1400" dirty="0"/>
          </a:p>
          <a:p>
            <a:pPr lvl="0"/>
            <a:r>
              <a:rPr lang="en-US" sz="1400" b="1" dirty="0"/>
              <a:t>3. </a:t>
            </a:r>
            <a:r>
              <a:rPr lang="en-US" sz="1400" b="1" dirty="0" err="1"/>
              <a:t>In_Doc_Sentence_Id</a:t>
            </a:r>
            <a:r>
              <a:rPr lang="en-US" sz="1400" dirty="0"/>
              <a:t>: The internal Id for any sentence in each Document, taking values from 0 to the "</a:t>
            </a:r>
            <a:r>
              <a:rPr lang="en-US" sz="1400" dirty="0" err="1"/>
              <a:t>Sentences_Per_Doc</a:t>
            </a:r>
            <a:r>
              <a:rPr lang="en-US" sz="1400" dirty="0"/>
              <a:t>" value of each document.</a:t>
            </a:r>
            <a:endParaRPr lang="el-GR" sz="1400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D8E3FB31-4A4D-45A3-AC35-17DF1CF103EB}"/>
              </a:ext>
            </a:extLst>
          </p:cNvPr>
          <p:cNvSpPr/>
          <p:nvPr/>
        </p:nvSpPr>
        <p:spPr>
          <a:xfrm>
            <a:off x="3362399" y="2707655"/>
            <a:ext cx="1124759" cy="48463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102AA-4F96-402E-BA6A-5F2622AB0CED}"/>
              </a:ext>
            </a:extLst>
          </p:cNvPr>
          <p:cNvSpPr txBox="1"/>
          <p:nvPr/>
        </p:nvSpPr>
        <p:spPr>
          <a:xfrm>
            <a:off x="4741682" y="2258657"/>
            <a:ext cx="15849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</a:t>
            </a:r>
            <a:r>
              <a:rPr lang="en-US" sz="1400" b="1" dirty="0"/>
              <a:t>remove the title</a:t>
            </a:r>
            <a:r>
              <a:rPr lang="en-US" sz="1400" dirty="0"/>
              <a:t> form each document, since that will cause some bias (always “NEITHER”)</a:t>
            </a:r>
            <a:endParaRPr lang="el-GR" sz="1400" dirty="0"/>
          </a:p>
        </p:txBody>
      </p:sp>
      <p:sp>
        <p:nvSpPr>
          <p:cNvPr id="10" name="Βέλος: Δεξιό 9">
            <a:extLst>
              <a:ext uri="{FF2B5EF4-FFF2-40B4-BE49-F238E27FC236}">
                <a16:creationId xmlns:a16="http://schemas.microsoft.com/office/drawing/2014/main" id="{881BDAA8-B416-4A1C-B420-A4C88555FC87}"/>
              </a:ext>
            </a:extLst>
          </p:cNvPr>
          <p:cNvSpPr/>
          <p:nvPr/>
        </p:nvSpPr>
        <p:spPr>
          <a:xfrm>
            <a:off x="6474816" y="2707655"/>
            <a:ext cx="1124759" cy="48463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E2C0F-39D1-4B58-BB87-DFF7EAE383E6}"/>
              </a:ext>
            </a:extLst>
          </p:cNvPr>
          <p:cNvSpPr txBox="1"/>
          <p:nvPr/>
        </p:nvSpPr>
        <p:spPr>
          <a:xfrm>
            <a:off x="8008305" y="2257473"/>
            <a:ext cx="1974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put a threshold of </a:t>
            </a:r>
            <a:r>
              <a:rPr lang="en-US" sz="1400" b="1" dirty="0"/>
              <a:t>25 sentences / abstract</a:t>
            </a:r>
            <a:r>
              <a:rPr lang="en-US" sz="1400" dirty="0"/>
              <a:t> in order to eliminate outliers in our dataset ( ~ 1% loss of information)</a:t>
            </a:r>
            <a:endParaRPr lang="el-GR" sz="1400" dirty="0"/>
          </a:p>
        </p:txBody>
      </p:sp>
      <p:sp>
        <p:nvSpPr>
          <p:cNvPr id="12" name="Βέλος: Δεξιό 11">
            <a:extLst>
              <a:ext uri="{FF2B5EF4-FFF2-40B4-BE49-F238E27FC236}">
                <a16:creationId xmlns:a16="http://schemas.microsoft.com/office/drawing/2014/main" id="{40850996-45FD-4114-9F68-EB7139C7F922}"/>
              </a:ext>
            </a:extLst>
          </p:cNvPr>
          <p:cNvSpPr/>
          <p:nvPr/>
        </p:nvSpPr>
        <p:spPr>
          <a:xfrm rot="5400000">
            <a:off x="8301960" y="4179159"/>
            <a:ext cx="1124759" cy="48463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56E437-0CA0-4AB3-BE69-1EC59B729CAA}"/>
              </a:ext>
            </a:extLst>
          </p:cNvPr>
          <p:cNvSpPr txBox="1"/>
          <p:nvPr/>
        </p:nvSpPr>
        <p:spPr>
          <a:xfrm>
            <a:off x="8204157" y="5200482"/>
            <a:ext cx="1974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Ready for 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89269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0" animBg="1"/>
      <p:bldP spid="11" grpId="0"/>
      <p:bldP spid="12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F9583-E8CF-4D22-9376-74F41CDD9F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D101E"/>
              </a:clrFrom>
              <a:clrTo>
                <a:srgbClr val="0D101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2.3 Data – exploratory data analysis (</a:t>
            </a:r>
            <a:r>
              <a:rPr lang="en-US" b="1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(1/2)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124D565F-A6A0-4414-9AA4-0FFDB35F5BB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" t="24915" r="62371" b="37585"/>
          <a:stretch/>
        </p:blipFill>
        <p:spPr bwMode="auto">
          <a:xfrm>
            <a:off x="2869472" y="3340630"/>
            <a:ext cx="3307080" cy="2491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1BC7A36-4E72-4353-81CC-30E050035D8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45527" r="62575" b="22087"/>
          <a:stretch/>
        </p:blipFill>
        <p:spPr bwMode="auto">
          <a:xfrm>
            <a:off x="6638717" y="3340630"/>
            <a:ext cx="3307080" cy="2491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CDE90-7E04-4E78-B56D-761033896592}"/>
              </a:ext>
            </a:extLst>
          </p:cNvPr>
          <p:cNvSpPr txBox="1"/>
          <p:nvPr/>
        </p:nvSpPr>
        <p:spPr>
          <a:xfrm>
            <a:off x="-383903" y="1379917"/>
            <a:ext cx="346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Assign </a:t>
            </a:r>
            <a:r>
              <a:rPr lang="el-GR" b="1" u="sng" dirty="0"/>
              <a:t>6</a:t>
            </a:r>
            <a:r>
              <a:rPr lang="en-US" b="1" u="sng" dirty="0"/>
              <a:t> new variables</a:t>
            </a: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78CEA-F963-4DA0-A2D0-3F3239D2CC41}"/>
              </a:ext>
            </a:extLst>
          </p:cNvPr>
          <p:cNvSpPr txBox="1"/>
          <p:nvPr/>
        </p:nvSpPr>
        <p:spPr>
          <a:xfrm>
            <a:off x="0" y="1982450"/>
            <a:ext cx="2635781" cy="28931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1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lvl="0"/>
            <a:r>
              <a:rPr lang="el-GR" sz="1400" dirty="0"/>
              <a:t>3 </a:t>
            </a:r>
            <a:r>
              <a:rPr lang="en-US" sz="1400" dirty="0"/>
              <a:t>of them count the number of labels in each abstract. These variables will be “claims”, “evidences” and “</a:t>
            </a:r>
            <a:r>
              <a:rPr lang="en-US" sz="1400" dirty="0" err="1"/>
              <a:t>neithers</a:t>
            </a:r>
            <a:r>
              <a:rPr lang="en-US" sz="1400" dirty="0"/>
              <a:t>”.</a:t>
            </a:r>
          </a:p>
          <a:p>
            <a:pPr lvl="0"/>
            <a:endParaRPr lang="en-US" sz="1400" dirty="0"/>
          </a:p>
          <a:p>
            <a:pPr lvl="0"/>
            <a:r>
              <a:rPr lang="en-US" sz="1400" dirty="0"/>
              <a:t>The other 3 show if a sentence of the abstract is the last, the pre-last or the second sentence before last with names “</a:t>
            </a:r>
            <a:r>
              <a:rPr lang="en-US" sz="1400" dirty="0" err="1"/>
              <a:t>Is_Last</a:t>
            </a:r>
            <a:r>
              <a:rPr lang="en-US" sz="1400" dirty="0"/>
              <a:t>”,</a:t>
            </a:r>
          </a:p>
          <a:p>
            <a:pPr lvl="0"/>
            <a:r>
              <a:rPr lang="en-US" sz="1400" dirty="0"/>
              <a:t>“</a:t>
            </a:r>
            <a:r>
              <a:rPr lang="en-US" sz="1400" dirty="0" err="1"/>
              <a:t>Is_Pre_Last</a:t>
            </a:r>
            <a:r>
              <a:rPr lang="en-US" sz="1400" dirty="0"/>
              <a:t>” and “Is_2_Before_Last”.</a:t>
            </a:r>
            <a:endParaRPr lang="el-G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05C8C-000B-4587-A189-B3EF60A17D36}"/>
              </a:ext>
            </a:extLst>
          </p:cNvPr>
          <p:cNvSpPr txBox="1"/>
          <p:nvPr/>
        </p:nvSpPr>
        <p:spPr>
          <a:xfrm>
            <a:off x="2718643" y="1898060"/>
            <a:ext cx="3307080" cy="10156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2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lvl="0"/>
            <a:r>
              <a:rPr lang="en-US" sz="1400" dirty="0"/>
              <a:t>When an abstract comes up to it’s end , then a </a:t>
            </a:r>
            <a:r>
              <a:rPr lang="en-US" sz="1400" b="1" dirty="0"/>
              <a:t>convergence</a:t>
            </a:r>
            <a:r>
              <a:rPr lang="en-US" sz="1400" dirty="0"/>
              <a:t> among the three labels it is occurred (from 12</a:t>
            </a:r>
            <a:r>
              <a:rPr lang="en-US" sz="1400" baseline="30000" dirty="0"/>
              <a:t>th</a:t>
            </a:r>
            <a:r>
              <a:rPr lang="en-US" sz="1400" dirty="0"/>
              <a:t> to 25</a:t>
            </a:r>
            <a:r>
              <a:rPr lang="en-US" sz="1400" baseline="30000" dirty="0"/>
              <a:t>th</a:t>
            </a:r>
            <a:r>
              <a:rPr lang="en-US" dirty="0"/>
              <a:t> </a:t>
            </a:r>
            <a:r>
              <a:rPr lang="en-US" sz="1400" dirty="0"/>
              <a:t>sentence)</a:t>
            </a:r>
            <a:endParaRPr lang="el-G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6A249-D579-4716-A925-7EC4DDB59FA8}"/>
              </a:ext>
            </a:extLst>
          </p:cNvPr>
          <p:cNvSpPr txBox="1"/>
          <p:nvPr/>
        </p:nvSpPr>
        <p:spPr>
          <a:xfrm>
            <a:off x="6516173" y="1898060"/>
            <a:ext cx="5267332" cy="138499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2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57.98%</a:t>
            </a:r>
            <a:r>
              <a:rPr lang="en-US" sz="1400" dirty="0"/>
              <a:t> of the last sentences in each document are </a:t>
            </a:r>
            <a:r>
              <a:rPr lang="en-US" sz="1400" b="1" dirty="0"/>
              <a:t>CLAIMS</a:t>
            </a:r>
            <a:r>
              <a:rPr lang="en-US" sz="1400" dirty="0"/>
              <a:t> and the </a:t>
            </a:r>
            <a:r>
              <a:rPr lang="en-US" sz="1400" b="1" dirty="0"/>
              <a:t>45.74%</a:t>
            </a:r>
            <a:r>
              <a:rPr lang="en-US" sz="1400" dirty="0"/>
              <a:t> of the </a:t>
            </a:r>
            <a:r>
              <a:rPr lang="en-US" sz="1400" b="1" dirty="0"/>
              <a:t>CLAIMS</a:t>
            </a:r>
            <a:r>
              <a:rPr lang="en-US" sz="1400" dirty="0"/>
              <a:t> are in the </a:t>
            </a:r>
            <a:r>
              <a:rPr lang="en-US" sz="1400" b="1" dirty="0"/>
              <a:t>last sentence. </a:t>
            </a:r>
          </a:p>
          <a:p>
            <a:pPr lvl="0"/>
            <a:r>
              <a:rPr lang="en-US" sz="1400" b="1" dirty="0"/>
              <a:t>3.88 %</a:t>
            </a:r>
            <a:r>
              <a:rPr lang="en-US" sz="1400" dirty="0"/>
              <a:t> of the last sentences in each Document are </a:t>
            </a:r>
            <a:r>
              <a:rPr lang="en-US" sz="1400" b="1" dirty="0"/>
              <a:t>EVIDENCE</a:t>
            </a:r>
            <a:r>
              <a:rPr lang="en-US" sz="1400" dirty="0"/>
              <a:t> and the 1.68 % of the </a:t>
            </a:r>
            <a:r>
              <a:rPr lang="en-US" sz="1400" b="1" dirty="0"/>
              <a:t>EVIDENCE</a:t>
            </a:r>
            <a:r>
              <a:rPr lang="en-US" sz="1400" dirty="0"/>
              <a:t> are in the </a:t>
            </a:r>
            <a:r>
              <a:rPr lang="en-US" sz="1400" b="1" dirty="0"/>
              <a:t>last sentence.</a:t>
            </a:r>
            <a:endParaRPr lang="el-GR" sz="1400" b="1" dirty="0"/>
          </a:p>
        </p:txBody>
      </p:sp>
    </p:spTree>
    <p:extLst>
      <p:ext uri="{BB962C8B-B14F-4D97-AF65-F5344CB8AC3E}">
        <p14:creationId xmlns:p14="http://schemas.microsoft.com/office/powerpoint/2010/main" val="4705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F9583-E8CF-4D22-9376-74F41CDD9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9905998" cy="82731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2.3 Data – exploratory data analysis (</a:t>
            </a:r>
            <a:r>
              <a:rPr lang="en-US" b="1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eda</a:t>
            </a: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(2/2)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CDE90-7E04-4E78-B56D-761033896592}"/>
              </a:ext>
            </a:extLst>
          </p:cNvPr>
          <p:cNvSpPr txBox="1"/>
          <p:nvPr/>
        </p:nvSpPr>
        <p:spPr>
          <a:xfrm>
            <a:off x="-371509" y="1361157"/>
            <a:ext cx="672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Lexicons of the most common words for each label</a:t>
            </a: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78CEA-F963-4DA0-A2D0-3F3239D2CC41}"/>
              </a:ext>
            </a:extLst>
          </p:cNvPr>
          <p:cNvSpPr txBox="1"/>
          <p:nvPr/>
        </p:nvSpPr>
        <p:spPr>
          <a:xfrm>
            <a:off x="982526" y="2009426"/>
            <a:ext cx="2514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CLAIMS</a:t>
            </a:r>
            <a:r>
              <a:rPr lang="en-US" sz="1400" dirty="0"/>
              <a:t> Lexicon</a:t>
            </a:r>
            <a:endParaRPr lang="el-GR" sz="1400" dirty="0"/>
          </a:p>
        </p:txBody>
      </p:sp>
      <p:pic>
        <p:nvPicPr>
          <p:cNvPr id="10" name="Εικόνα 9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9EDA9FB7-B454-4F3D-948C-F4821DE9417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0" t="47774" r="60269" b="22174"/>
          <a:stretch/>
        </p:blipFill>
        <p:spPr bwMode="auto">
          <a:xfrm>
            <a:off x="171206" y="2384132"/>
            <a:ext cx="3352800" cy="1859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Εικόνα 11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9C416AC3-A8FC-4E5B-B132-4888E0C639D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1" t="52397" r="62437" b="18322"/>
          <a:stretch/>
        </p:blipFill>
        <p:spPr bwMode="auto">
          <a:xfrm>
            <a:off x="4427220" y="2384132"/>
            <a:ext cx="3345180" cy="1842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Εικόνα 12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A49B7506-4C39-469D-8CAD-6F8B843402E9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45719" r="60703" b="23460"/>
          <a:stretch/>
        </p:blipFill>
        <p:spPr bwMode="auto">
          <a:xfrm>
            <a:off x="8675614" y="2401240"/>
            <a:ext cx="3345180" cy="1842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437F3B-1E88-4F7B-85FF-6B2608B56955}"/>
              </a:ext>
            </a:extLst>
          </p:cNvPr>
          <p:cNvSpPr txBox="1"/>
          <p:nvPr/>
        </p:nvSpPr>
        <p:spPr>
          <a:xfrm>
            <a:off x="5064187" y="2009953"/>
            <a:ext cx="2063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EVIDENCE</a:t>
            </a:r>
            <a:r>
              <a:rPr lang="en-US" sz="1400" dirty="0"/>
              <a:t> Lexicon</a:t>
            </a:r>
            <a:endParaRPr lang="el-G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2C494-AEC6-4EC7-B30C-BFC291130576}"/>
              </a:ext>
            </a:extLst>
          </p:cNvPr>
          <p:cNvSpPr txBox="1"/>
          <p:nvPr/>
        </p:nvSpPr>
        <p:spPr>
          <a:xfrm>
            <a:off x="9510004" y="2009954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dirty="0"/>
              <a:t>NEITHER</a:t>
            </a:r>
            <a:r>
              <a:rPr lang="en-US" sz="1400" dirty="0"/>
              <a:t> Lexicon</a:t>
            </a:r>
            <a:endParaRPr lang="el-G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B5F90-AB61-48A9-831F-96E1E9F99729}"/>
              </a:ext>
            </a:extLst>
          </p:cNvPr>
          <p:cNvSpPr txBox="1"/>
          <p:nvPr/>
        </p:nvSpPr>
        <p:spPr>
          <a:xfrm>
            <a:off x="1049951" y="4695281"/>
            <a:ext cx="346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Assign 3 new variables</a:t>
            </a:r>
            <a:endParaRPr lang="en-US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71932-0E2D-487C-837E-4E1FAB232838}"/>
              </a:ext>
            </a:extLst>
          </p:cNvPr>
          <p:cNvSpPr txBox="1"/>
          <p:nvPr/>
        </p:nvSpPr>
        <p:spPr>
          <a:xfrm>
            <a:off x="1541475" y="5283172"/>
            <a:ext cx="5723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/>
              <a:t>They count the number of the top-100 words from lexicons of each label that appear in each sentence of the data-frame. </a:t>
            </a:r>
          </a:p>
          <a:p>
            <a:pPr lvl="0"/>
            <a:endParaRPr lang="en-US" sz="1400" dirty="0"/>
          </a:p>
          <a:p>
            <a:r>
              <a:rPr lang="en-US" sz="1400" dirty="0"/>
              <a:t>These variables will be “</a:t>
            </a:r>
            <a:r>
              <a:rPr lang="en-US" sz="1400" dirty="0" err="1"/>
              <a:t>claims_lexicon_counts</a:t>
            </a:r>
            <a:r>
              <a:rPr lang="en-US" sz="1400" dirty="0"/>
              <a:t>”, “</a:t>
            </a:r>
            <a:r>
              <a:rPr lang="en-US" sz="1400" dirty="0" err="1"/>
              <a:t>evidences_lexicon_counts</a:t>
            </a:r>
            <a:r>
              <a:rPr lang="en-US" sz="1400" dirty="0"/>
              <a:t>” and “</a:t>
            </a:r>
            <a:r>
              <a:rPr lang="en-US" sz="1400" dirty="0" err="1"/>
              <a:t>neithers_lexicon_counts</a:t>
            </a:r>
            <a:r>
              <a:rPr lang="en-US" sz="1400" dirty="0"/>
              <a:t>”.</a:t>
            </a:r>
          </a:p>
          <a:p>
            <a:pPr lvl="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85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43BF77-143F-4687-BE75-B2DAE6B69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DF798D-C51C-4601-9ECE-C5D8D235DE8D}"/>
              </a:ext>
            </a:extLst>
          </p:cNvPr>
          <p:cNvCxnSpPr>
            <a:cxnSpLocks/>
          </p:cNvCxnSpPr>
          <p:nvPr/>
        </p:nvCxnSpPr>
        <p:spPr>
          <a:xfrm>
            <a:off x="3638939" y="1119674"/>
            <a:ext cx="5378528" cy="573832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10671142" cy="82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3.1 methodology / experimentation – classification models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29B85-B4F9-40B9-9BFA-8E8DF5A270F8}"/>
              </a:ext>
            </a:extLst>
          </p:cNvPr>
          <p:cNvSpPr txBox="1"/>
          <p:nvPr/>
        </p:nvSpPr>
        <p:spPr>
          <a:xfrm>
            <a:off x="-251927" y="1387542"/>
            <a:ext cx="346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Baseline Intuitive Model</a:t>
            </a: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25B5D-D3CE-4943-98C6-C213CF687AD7}"/>
              </a:ext>
            </a:extLst>
          </p:cNvPr>
          <p:cNvSpPr txBox="1"/>
          <p:nvPr/>
        </p:nvSpPr>
        <p:spPr>
          <a:xfrm>
            <a:off x="9467463" y="1387542"/>
            <a:ext cx="346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Argument Model</a:t>
            </a:r>
            <a:endParaRPr lang="el-GR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6B77A-FE5D-4F9C-94C2-7F8D2E22D75B}"/>
              </a:ext>
            </a:extLst>
          </p:cNvPr>
          <p:cNvPicPr/>
          <p:nvPr/>
        </p:nvPicPr>
        <p:blipFill rotWithShape="1">
          <a:blip r:embed="rId5"/>
          <a:srcRect l="25139" t="59846" r="44666" b="18835"/>
          <a:stretch/>
        </p:blipFill>
        <p:spPr bwMode="auto">
          <a:xfrm>
            <a:off x="4156636" y="5520075"/>
            <a:ext cx="3029328" cy="1211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7E9B8-D074-424A-99BB-06E631D29307}"/>
              </a:ext>
            </a:extLst>
          </p:cNvPr>
          <p:cNvPicPr/>
          <p:nvPr/>
        </p:nvPicPr>
        <p:blipFill rotWithShape="1">
          <a:blip r:embed="rId6"/>
          <a:srcRect l="25861" t="33096" r="34264" b="16268"/>
          <a:stretch/>
        </p:blipFill>
        <p:spPr bwMode="auto">
          <a:xfrm>
            <a:off x="41431" y="4335943"/>
            <a:ext cx="4037033" cy="2408226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B4B12A-030B-490F-9BD8-C3363D269D93}"/>
              </a:ext>
            </a:extLst>
          </p:cNvPr>
          <p:cNvPicPr/>
          <p:nvPr/>
        </p:nvPicPr>
        <p:blipFill rotWithShape="1">
          <a:blip r:embed="rId7"/>
          <a:srcRect l="25572" t="31592" r="34264" b="16781"/>
          <a:stretch/>
        </p:blipFill>
        <p:spPr bwMode="auto">
          <a:xfrm>
            <a:off x="8138279" y="3062231"/>
            <a:ext cx="4012290" cy="2408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249556-FD87-4324-AC5F-E5844E75666C}"/>
              </a:ext>
            </a:extLst>
          </p:cNvPr>
          <p:cNvPicPr/>
          <p:nvPr/>
        </p:nvPicPr>
        <p:blipFill rotWithShape="1">
          <a:blip r:embed="rId8"/>
          <a:srcRect l="25861" t="53681" r="44956" b="25257"/>
          <a:stretch/>
        </p:blipFill>
        <p:spPr bwMode="auto">
          <a:xfrm>
            <a:off x="9147654" y="5556615"/>
            <a:ext cx="3002915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F36BA1-D48D-41FB-BA28-7B60848D9773}"/>
              </a:ext>
            </a:extLst>
          </p:cNvPr>
          <p:cNvSpPr txBox="1"/>
          <p:nvPr/>
        </p:nvSpPr>
        <p:spPr>
          <a:xfrm>
            <a:off x="5194041" y="3199865"/>
            <a:ext cx="1486161" cy="7386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 for Claim</a:t>
            </a:r>
          </a:p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for Evidence</a:t>
            </a:r>
          </a:p>
          <a:p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for Neither</a:t>
            </a:r>
            <a:endParaRPr lang="el-GR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5C96B7-47F6-422E-BF25-F6BAE2B5C226}"/>
              </a:ext>
            </a:extLst>
          </p:cNvPr>
          <p:cNvSpPr txBox="1"/>
          <p:nvPr/>
        </p:nvSpPr>
        <p:spPr>
          <a:xfrm>
            <a:off x="41431" y="1968759"/>
            <a:ext cx="441548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</a:t>
            </a:r>
            <a:r>
              <a:rPr lang="en-US" sz="1200" dirty="0"/>
              <a:t>1. Last sentence and that sentence is between [5</a:t>
            </a:r>
            <a:r>
              <a:rPr lang="en-US" sz="1200" baseline="30000" dirty="0"/>
              <a:t>th</a:t>
            </a:r>
            <a:r>
              <a:rPr lang="en-US" sz="1200" dirty="0"/>
              <a:t>, 16th] interval, then the output label of the rule is </a:t>
            </a:r>
            <a:r>
              <a:rPr lang="en-US" sz="1200" b="1" dirty="0"/>
              <a:t>CLAIM.</a:t>
            </a:r>
          </a:p>
          <a:p>
            <a:r>
              <a:rPr lang="en-US" sz="1200" dirty="0"/>
              <a:t>2. If the number of words in claim lexicon is greater than 1 and greater than the number of evidence and </a:t>
            </a:r>
            <a:r>
              <a:rPr lang="en-US" sz="1200" dirty="0" err="1"/>
              <a:t>neithers</a:t>
            </a:r>
            <a:r>
              <a:rPr lang="en-US" sz="1200" dirty="0"/>
              <a:t> lexicons respectively, and it is the pre last or second before the last sentence, then the outcome of the rule is </a:t>
            </a:r>
            <a:r>
              <a:rPr lang="en-US" sz="1200" b="1" dirty="0"/>
              <a:t>CLAIM</a:t>
            </a:r>
            <a:r>
              <a:rPr lang="en-US" sz="1200" dirty="0"/>
              <a:t>.</a:t>
            </a:r>
          </a:p>
          <a:p>
            <a:r>
              <a:rPr lang="en-US" sz="1200" dirty="0"/>
              <a:t>3. If the number of words in  evidence lexicon is greater than 3 and greater than both the number of words in neither and claim lexicons,  then the classification output is </a:t>
            </a:r>
            <a:r>
              <a:rPr lang="en-US" sz="1200" b="1" dirty="0"/>
              <a:t>EVIDENCE</a:t>
            </a:r>
            <a:r>
              <a:rPr lang="en-US" sz="1200" dirty="0"/>
              <a:t>.</a:t>
            </a:r>
          </a:p>
          <a:p>
            <a:r>
              <a:rPr lang="en-US" sz="1200" dirty="0"/>
              <a:t>4. All the other cases are considered as </a:t>
            </a:r>
            <a:r>
              <a:rPr lang="en-US" sz="1200" b="1" dirty="0"/>
              <a:t>NEITHER</a:t>
            </a:r>
          </a:p>
          <a:p>
            <a:endParaRPr lang="el-GR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5E2646-AAFB-47FA-B730-F2C3D5C55E11}"/>
              </a:ext>
            </a:extLst>
          </p:cNvPr>
          <p:cNvSpPr txBox="1"/>
          <p:nvPr/>
        </p:nvSpPr>
        <p:spPr>
          <a:xfrm>
            <a:off x="4167506" y="4351798"/>
            <a:ext cx="2512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lowest training loss = 0.239 in  step 7000 </a:t>
            </a:r>
            <a:endParaRPr lang="el-GR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572DE2-A304-4441-9E27-6E8B2C0A5CAE}"/>
              </a:ext>
            </a:extLst>
          </p:cNvPr>
          <p:cNvSpPr txBox="1"/>
          <p:nvPr/>
        </p:nvSpPr>
        <p:spPr>
          <a:xfrm>
            <a:off x="9904302" y="2444115"/>
            <a:ext cx="2512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lowest training loss = 0.2386 in  step 6000 </a:t>
            </a:r>
            <a:endParaRPr lang="el-G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75FA60-1F04-4959-B93D-A9C8B2B02832}"/>
              </a:ext>
            </a:extLst>
          </p:cNvPr>
          <p:cNvSpPr txBox="1"/>
          <p:nvPr/>
        </p:nvSpPr>
        <p:spPr>
          <a:xfrm>
            <a:off x="4708317" y="1796487"/>
            <a:ext cx="3239772" cy="116955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 Network Approach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Sentence Pair Classification Task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Title – Sentence - Label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BERT Pre-Trained Model Used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Epochs</a:t>
            </a:r>
          </a:p>
        </p:txBody>
      </p:sp>
    </p:spTree>
    <p:extLst>
      <p:ext uri="{BB962C8B-B14F-4D97-AF65-F5344CB8AC3E}">
        <p14:creationId xmlns:p14="http://schemas.microsoft.com/office/powerpoint/2010/main" val="210956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5" grpId="0" animBg="1"/>
      <p:bldP spid="26" grpId="0"/>
      <p:bldP spid="29" grpId="0"/>
      <p:bldP spid="31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3A23E-D223-4F2D-B3A0-AD26E816E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3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D1ADC-3D11-4F6F-9411-D5F7CBE1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38" y="348342"/>
            <a:ext cx="10671142" cy="82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3.1 methodology / experimentation – classification models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55C7D-A337-4DE4-9916-D5C1438CC063}"/>
              </a:ext>
            </a:extLst>
          </p:cNvPr>
          <p:cNvSpPr txBox="1"/>
          <p:nvPr/>
        </p:nvSpPr>
        <p:spPr>
          <a:xfrm>
            <a:off x="4315923" y="1413932"/>
            <a:ext cx="3239772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 Network Approach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Sentence Pair Classification Task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BERT Pre-Trained Model Used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Epochs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B12A1-49DC-47C3-AC13-9F39DA9B05AD}"/>
              </a:ext>
            </a:extLst>
          </p:cNvPr>
          <p:cNvSpPr txBox="1"/>
          <p:nvPr/>
        </p:nvSpPr>
        <p:spPr>
          <a:xfrm>
            <a:off x="-410548" y="1400729"/>
            <a:ext cx="456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/>
              <a:t>Structure Labeling Prediction Model</a:t>
            </a:r>
            <a:endParaRPr 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05400-C11D-4A80-9263-7BDA4D4D83BE}"/>
              </a:ext>
            </a:extLst>
          </p:cNvPr>
          <p:cNvSpPr txBox="1"/>
          <p:nvPr/>
        </p:nvSpPr>
        <p:spPr>
          <a:xfrm>
            <a:off x="7624150" y="1598598"/>
            <a:ext cx="456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u="sng" dirty="0" err="1"/>
              <a:t>Citance</a:t>
            </a:r>
            <a:r>
              <a:rPr lang="en-US" b="1" u="sng" dirty="0"/>
              <a:t> Labeling Prediction Model</a:t>
            </a:r>
            <a:endParaRPr lang="en-US" u="sng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BE2D72-74BA-4018-933D-3767084D3562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6096000" y="2284801"/>
            <a:ext cx="0" cy="45983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00BC9DF-92E6-4443-B61F-3545BB06EA2D}"/>
              </a:ext>
            </a:extLst>
          </p:cNvPr>
          <p:cNvPicPr/>
          <p:nvPr/>
        </p:nvPicPr>
        <p:blipFill rotWithShape="1">
          <a:blip r:embed="rId4"/>
          <a:srcRect l="27016" t="34931" r="34843" b="14726"/>
          <a:stretch/>
        </p:blipFill>
        <p:spPr bwMode="auto">
          <a:xfrm>
            <a:off x="1563873" y="4322250"/>
            <a:ext cx="4461152" cy="2486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93CA6-B1F0-4284-9A96-3ED642021965}"/>
              </a:ext>
            </a:extLst>
          </p:cNvPr>
          <p:cNvPicPr/>
          <p:nvPr/>
        </p:nvPicPr>
        <p:blipFill rotWithShape="1">
          <a:blip r:embed="rId5"/>
          <a:srcRect l="25427" t="40069" r="44233" b="37329"/>
          <a:stretch/>
        </p:blipFill>
        <p:spPr bwMode="auto">
          <a:xfrm>
            <a:off x="2606820" y="2824425"/>
            <a:ext cx="3418205" cy="1432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5EC16B-F93D-43B9-BAEB-A9C282AD1DE2}"/>
              </a:ext>
            </a:extLst>
          </p:cNvPr>
          <p:cNvPicPr/>
          <p:nvPr/>
        </p:nvPicPr>
        <p:blipFill rotWithShape="1">
          <a:blip r:embed="rId6"/>
          <a:srcRect l="25138" t="36474" r="45100" b="40924"/>
          <a:stretch/>
        </p:blipFill>
        <p:spPr bwMode="auto">
          <a:xfrm>
            <a:off x="6166976" y="2807444"/>
            <a:ext cx="3371215" cy="1440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8B784F-11C2-4AB4-A5E8-4D96CBCB6704}"/>
              </a:ext>
            </a:extLst>
          </p:cNvPr>
          <p:cNvPicPr/>
          <p:nvPr/>
        </p:nvPicPr>
        <p:blipFill rotWithShape="1">
          <a:blip r:embed="rId7"/>
          <a:srcRect l="25427" t="31079" r="34843" b="18835"/>
          <a:stretch/>
        </p:blipFill>
        <p:spPr bwMode="auto">
          <a:xfrm>
            <a:off x="6166976" y="4322250"/>
            <a:ext cx="3567430" cy="2507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E8A497-6A05-4104-9B4D-23723C9C065D}"/>
              </a:ext>
            </a:extLst>
          </p:cNvPr>
          <p:cNvSpPr txBox="1"/>
          <p:nvPr/>
        </p:nvSpPr>
        <p:spPr>
          <a:xfrm>
            <a:off x="87053" y="2076132"/>
            <a:ext cx="3159997" cy="307777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Title – Sentence – Label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3507F-BBC1-4C0E-AFA4-A581CDE03120}"/>
              </a:ext>
            </a:extLst>
          </p:cNvPr>
          <p:cNvSpPr txBox="1"/>
          <p:nvPr/>
        </p:nvSpPr>
        <p:spPr>
          <a:xfrm>
            <a:off x="0" y="4958555"/>
            <a:ext cx="1492898" cy="1234697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 for Result   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for Background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for Method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for Conclusion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4 for Objective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10EC2A-C77B-4D1D-82DB-B5E554B48AB8}"/>
              </a:ext>
            </a:extLst>
          </p:cNvPr>
          <p:cNvSpPr txBox="1"/>
          <p:nvPr/>
        </p:nvSpPr>
        <p:spPr>
          <a:xfrm>
            <a:off x="10699102" y="5073810"/>
            <a:ext cx="1492898" cy="1004186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 for Neutral        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 for Irrelevant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 for Positive</a:t>
            </a:r>
            <a:endParaRPr lang="el-G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3 for Negative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A647F-8D47-44FB-9842-5CE283C9D757}"/>
              </a:ext>
            </a:extLst>
          </p:cNvPr>
          <p:cNvSpPr txBox="1"/>
          <p:nvPr/>
        </p:nvSpPr>
        <p:spPr>
          <a:xfrm>
            <a:off x="8944950" y="2076132"/>
            <a:ext cx="3159997" cy="307777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Clain</a:t>
            </a:r>
            <a:r>
              <a:rPr lang="en-US" sz="1400" dirty="0"/>
              <a:t> – Sentence – Label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7A1E2-3B86-4C8F-B191-275F7B0CB51F}"/>
              </a:ext>
            </a:extLst>
          </p:cNvPr>
          <p:cNvSpPr txBox="1"/>
          <p:nvPr/>
        </p:nvSpPr>
        <p:spPr>
          <a:xfrm>
            <a:off x="87053" y="2449174"/>
            <a:ext cx="40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lowest training loss = 0.3304 in  step 2000 </a:t>
            </a:r>
            <a:endParaRPr lang="el-GR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AEE171-927A-4A96-9D64-97521D22E12D}"/>
              </a:ext>
            </a:extLst>
          </p:cNvPr>
          <p:cNvSpPr txBox="1"/>
          <p:nvPr/>
        </p:nvSpPr>
        <p:spPr>
          <a:xfrm>
            <a:off x="8270998" y="2461533"/>
            <a:ext cx="402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lowest training loss = 0.491 in  step 1000 </a:t>
            </a:r>
            <a:endParaRPr lang="el-GR" sz="1400" b="1" dirty="0"/>
          </a:p>
        </p:txBody>
      </p:sp>
    </p:spTree>
    <p:extLst>
      <p:ext uri="{BB962C8B-B14F-4D97-AF65-F5344CB8AC3E}">
        <p14:creationId xmlns:p14="http://schemas.microsoft.com/office/powerpoint/2010/main" val="283278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7" grpId="0" animBg="1"/>
      <p:bldP spid="18" grpId="0" animBg="1"/>
      <p:bldP spid="19" grpId="0" animBg="1"/>
      <p:bldP spid="20" grpId="0" animBg="1"/>
      <p:bldP spid="22" grpId="0"/>
      <p:bldP spid="23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826</TotalTime>
  <Words>1178</Words>
  <Application>Microsoft Office PowerPoint</Application>
  <PresentationFormat>Widescreen</PresentationFormat>
  <Paragraphs>195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Corbel</vt:lpstr>
      <vt:lpstr>Segoe UI</vt:lpstr>
      <vt:lpstr>Symbol</vt:lpstr>
      <vt:lpstr>Wingdings</vt:lpstr>
      <vt:lpstr>Office Theme</vt:lpstr>
      <vt:lpstr>Mesh</vt:lpstr>
      <vt:lpstr>PowerPoint Presentation</vt:lpstr>
      <vt:lpstr>Contents</vt:lpstr>
      <vt:lpstr>1. Description of the Project</vt:lpstr>
      <vt:lpstr>2.1 Data -  Overview</vt:lpstr>
      <vt:lpstr>2.2 Data – Extract / transform / load (ETLs)</vt:lpstr>
      <vt:lpstr>2.3 Data – exploratory data analysis (eda) (1/2)</vt:lpstr>
      <vt:lpstr>2.3 Data – exploratory data analysis (eda) (2/2)</vt:lpstr>
      <vt:lpstr>3.1 methodology / experimentation – classification models</vt:lpstr>
      <vt:lpstr>3.1 methodology / experimentation – classification models</vt:lpstr>
      <vt:lpstr>3.2 methodology / experimentation – clustering models</vt:lpstr>
      <vt:lpstr>3.2 methodology / experimentation – clustering models</vt:lpstr>
      <vt:lpstr>5. Meet our team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Ioannis Dimitriou</dc:creator>
  <cp:lastModifiedBy>Ioannis Dimitriou</cp:lastModifiedBy>
  <cp:revision>93</cp:revision>
  <dcterms:created xsi:type="dcterms:W3CDTF">2021-09-02T18:21:46Z</dcterms:created>
  <dcterms:modified xsi:type="dcterms:W3CDTF">2021-09-05T18:18:57Z</dcterms:modified>
</cp:coreProperties>
</file>